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1" r:id="rId3"/>
    <p:sldId id="257" r:id="rId4"/>
    <p:sldId id="260" r:id="rId5"/>
    <p:sldId id="267" r:id="rId6"/>
    <p:sldId id="262" r:id="rId7"/>
    <p:sldId id="263" r:id="rId8"/>
    <p:sldId id="269" r:id="rId9"/>
    <p:sldId id="270" r:id="rId10"/>
    <p:sldId id="271" r:id="rId11"/>
    <p:sldId id="268" r:id="rId12"/>
    <p:sldId id="264" r:id="rId13"/>
    <p:sldId id="265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BFD"/>
    <a:srgbClr val="ECF1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1277" autoAdjust="0"/>
  </p:normalViewPr>
  <p:slideViewPr>
    <p:cSldViewPr>
      <p:cViewPr>
        <p:scale>
          <a:sx n="60" d="100"/>
          <a:sy n="60" d="100"/>
        </p:scale>
        <p:origin x="-1842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36" d="100"/>
          <a:sy n="36" d="100"/>
        </p:scale>
        <p:origin x="-1566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A4006-2B5A-42F2-AC60-7B09490F6424}" type="datetimeFigureOut">
              <a:rPr lang="en-US" smtClean="0"/>
              <a:t>6/24/2014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AA1E1-EA59-4FA6-93A6-71606C5DED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262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-ec.org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mailto:info@ec-ec.org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232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This guideline template was developed by the European Consortium for Emergency Contraception (ECEC).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European Consortium for Emergency Contraception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 network of individuals and organizations that aim to increase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knowledge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emergency contraception in Europe.  Visit the ECEC website to learn more (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www.ec-ec.org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en-US" sz="120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contact us (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info@ec-ec.org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en-US" sz="120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join the online community.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0F19416-D44B-478A-BB2B-CACF37360626}" type="slidenum">
              <a:rPr lang="en-US" altLang="en-US" smtClean="0">
                <a:latin typeface="Calibri" pitchFamily="34" charset="0"/>
              </a:rPr>
              <a:pPr eaLnBrk="1" hangingPunct="1"/>
              <a:t>2</a:t>
            </a:fld>
            <a:endParaRPr lang="en-US" altLang="en-US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646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ECEC</a:t>
            </a:r>
            <a:r>
              <a:rPr lang="en-US" baseline="0" dirty="0" smtClean="0"/>
              <a:t> developed this </a:t>
            </a:r>
            <a:r>
              <a:rPr lang="en-US" baseline="0" dirty="0" smtClean="0"/>
              <a:t>guidelines </a:t>
            </a:r>
            <a:r>
              <a:rPr lang="en-US" baseline="0" dirty="0" smtClean="0"/>
              <a:t>template to promote service delivery harmonization in Europe.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While E</a:t>
            </a:r>
            <a:r>
              <a:rPr lang="en-US" dirty="0" smtClean="0"/>
              <a:t>C options are expanding in most European</a:t>
            </a:r>
            <a:r>
              <a:rPr lang="en-US" baseline="0" dirty="0" smtClean="0"/>
              <a:t> countries</a:t>
            </a:r>
            <a:r>
              <a:rPr lang="en-US" dirty="0" smtClean="0"/>
              <a:t>, not all EC regimens are directly and equally accessible to women (UPA is Rx, Cu-IUD).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2012-13 ECEC</a:t>
            </a:r>
            <a:r>
              <a:rPr lang="en-US" baseline="0" dirty="0" smtClean="0"/>
              <a:t> conducted an assessment of guideline availability in 27 European Union states, which showed that many EU countries don’t have up-to-date published guidelines.  </a:t>
            </a:r>
            <a:r>
              <a:rPr lang="en-US" sz="700" baseline="0" dirty="0" smtClean="0"/>
              <a:t>(See: http://www.ec-ec.org/custom-content/uploads/2014/03/ECEC_EC-Guidelines-in-EU-countries_Feb2014.pdf)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</a:t>
            </a:r>
            <a:r>
              <a:rPr lang="en-GB" sz="1200" b="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 </a:t>
            </a:r>
            <a:r>
              <a:rPr lang="en-GB" sz="1200" b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produced this template</a:t>
            </a:r>
            <a:r>
              <a:rPr lang="en-GB" sz="1200" b="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</a:t>
            </a:r>
            <a:r>
              <a:rPr lang="en-GB" sz="1200" b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 national partners in the development or updating of emergency contraception guidelines according to the best available evidence to date. </a:t>
            </a:r>
            <a:endParaRPr lang="en-US" b="0" u="none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271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ECEC factsheet</a:t>
            </a:r>
            <a:r>
              <a:rPr lang="en-US" baseline="0" dirty="0" smtClean="0"/>
              <a:t> for further details on guideline availability in EU countries:  </a:t>
            </a:r>
          </a:p>
          <a:p>
            <a:r>
              <a:rPr lang="en-US" sz="800" baseline="0" dirty="0" smtClean="0"/>
              <a:t>http://www.ec-ec.org/custom-content/uploads/2014/03/ECEC_EC-Guidelines-in-EU-countries_Feb2014.pdf.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800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was this template developed?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Development of first draft by Dr. Webb in March 2013 based on most updated, evidence-based guidelines: FIGO/ICEC, WHO and UK Faculty of Sexual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Reproductive Healthcare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guidelines.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ECEC wanted to develop a template that can be adapted at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country level. 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ECEC wanted it to be a short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document with recommendations on key issues to make it useful to practicing clinicians who would be seeing women requesting EC.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271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During June – October 2013, additional</a:t>
            </a:r>
            <a:r>
              <a:rPr lang="en-US" sz="2400" baseline="0" dirty="0" smtClean="0"/>
              <a:t> experts reviewed draft: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2400" baseline="0" dirty="0" smtClean="0"/>
              <a:t>ECEC </a:t>
            </a:r>
            <a:r>
              <a:rPr lang="en-US" sz="2400" dirty="0" smtClean="0"/>
              <a:t>Board and coordinator: Teresa Bombas, C. </a:t>
            </a:r>
            <a:r>
              <a:rPr lang="en-US" sz="2400" dirty="0" err="1" smtClean="0"/>
              <a:t>Fiala</a:t>
            </a:r>
            <a:r>
              <a:rPr lang="en-US" sz="2400" dirty="0" smtClean="0"/>
              <a:t>,</a:t>
            </a:r>
            <a:r>
              <a:rPr lang="en-US" sz="2400" baseline="0" dirty="0" smtClean="0"/>
              <a:t> Emilio Arisi, Medard Lech, and Ardian Paravani and Cristina Puig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2400" baseline="0" dirty="0" smtClean="0"/>
              <a:t>ECEC </a:t>
            </a:r>
            <a:r>
              <a:rPr lang="en-US" sz="2400" dirty="0" smtClean="0"/>
              <a:t>Advisory Committee: Anna Glasier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2400" dirty="0" smtClean="0"/>
              <a:t>International Consortium for Emergency</a:t>
            </a:r>
            <a:r>
              <a:rPr lang="en-US" sz="2400" baseline="0" dirty="0" smtClean="0"/>
              <a:t> Contraception (</a:t>
            </a:r>
            <a:r>
              <a:rPr lang="en-US" sz="2400" dirty="0" smtClean="0"/>
              <a:t>ICEC): Elizabeth Westley 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104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Content of the guide:</a:t>
            </a:r>
          </a:p>
          <a:p>
            <a:pPr marL="0" indent="0">
              <a:buNone/>
            </a:pPr>
            <a:r>
              <a:rPr lang="en-US" dirty="0" smtClean="0"/>
              <a:t>The</a:t>
            </a:r>
            <a:r>
              <a:rPr lang="en-US" baseline="0" dirty="0" smtClean="0"/>
              <a:t> guide covers Levonorgestrel EC Pills, Ulipristal Acetate EC Pills, and the use of the Cooper IUD as EC.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 does not </a:t>
            </a:r>
            <a:r>
              <a:rPr lang="en-US" baseline="0" dirty="0" smtClean="0"/>
              <a:t>include Mifepristone EC, although Mife EC dedicated products are available in Russia and CIS.  ECEC is considering developing a special edition with Mife for this sub-region.</a:t>
            </a:r>
            <a:endParaRPr lang="en-GB" sz="120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816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b="1" i="0" dirty="0" smtClean="0"/>
              <a:t>Outline of the guide</a:t>
            </a:r>
            <a:r>
              <a:rPr lang="en-GB" sz="1200" b="1" i="0" baseline="0" dirty="0" smtClean="0"/>
              <a:t> </a:t>
            </a:r>
            <a:endParaRPr lang="en-GB" sz="1200" b="1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097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sz="1200" b="1" dirty="0" smtClean="0"/>
              <a:t>Highlights of the guide:</a:t>
            </a:r>
          </a:p>
          <a:p>
            <a:pPr marL="171450" indent="-171450">
              <a:buFontTx/>
              <a:buChar char="-"/>
            </a:pPr>
            <a:r>
              <a:rPr lang="en-GB" sz="1200" dirty="0" smtClean="0"/>
              <a:t>It covers</a:t>
            </a:r>
            <a:r>
              <a:rPr lang="en-GB" sz="1200" baseline="0" dirty="0" smtClean="0"/>
              <a:t> all the concerns that clinicians have raised or may be worried about.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The guide accidentally does not mention the ring in the section on quick starting, but it should be included.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The aim is that this will be a live document and will be kept updated.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The guide updated the ICEC recommendation on UPA and breastfeeding.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476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i="0" dirty="0" smtClean="0"/>
              <a:t>It also looks at certain organizational</a:t>
            </a:r>
            <a:r>
              <a:rPr lang="en-US" sz="1200" i="0" baseline="0" dirty="0" smtClean="0"/>
              <a:t> issues.</a:t>
            </a:r>
            <a:endParaRPr lang="en-US" sz="1200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154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important to highlight that this is a template, meant to be adapted in-country according to national legislation, product availability, etc. Not just to be translated but reviewed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adjusted to each country’s context.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816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The guide can be a tool not only for contraception professionals but for all those who play a role in accessing EC.  </a:t>
            </a:r>
          </a:p>
          <a:p>
            <a:r>
              <a:rPr lang="en-US" sz="1200" dirty="0" smtClean="0"/>
              <a:t>ECEC recommends</a:t>
            </a:r>
            <a:r>
              <a:rPr lang="en-US" sz="1200" baseline="0" dirty="0" smtClean="0"/>
              <a:t> that national reviews of this template are conducted with the involvement of </a:t>
            </a:r>
            <a:r>
              <a:rPr lang="en-US" sz="1200" dirty="0" smtClean="0"/>
              <a:t>pharmacist associations, primary care representatives,</a:t>
            </a:r>
            <a:r>
              <a:rPr lang="en-US" sz="1200" baseline="0" dirty="0" smtClean="0"/>
              <a:t> OB/GYN</a:t>
            </a:r>
            <a:r>
              <a:rPr lang="en-US" sz="1200" dirty="0" smtClean="0"/>
              <a:t> societies, and other key organizations that play a role in ensuring</a:t>
            </a:r>
            <a:r>
              <a:rPr lang="en-US" sz="1200" baseline="0" dirty="0" smtClean="0"/>
              <a:t> timely access to EC in a given country.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314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558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AA1E1-EA59-4FA6-93A6-71606C5DEDB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28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F21E-9D3A-4DB7-A85C-F7FCB6582F95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6C51-FC28-456F-ADC7-8D4FA464C709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3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30F18-CADE-467C-A927-71A5C4519256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5791200"/>
            <a:ext cx="956235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D068-9D83-4419-A1EF-CD3FAF3E11C1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7629-CB0D-4E29-8804-A522BCC1E4DB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BD7E-25F3-46F1-AACC-8EA4E03A4990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607E-4B29-4555-8D7E-C9256134B6B0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018A-5DDD-4FA8-869B-EABA6E228F82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4C05E-0A11-4671-91A3-EB3A230F152A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021FE-3193-4A4D-9BCC-E77414BCABB5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B7E4-14EF-4220-B221-FB7D9A99A1FB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4939-1563-40EF-9B0F-41061576EF6D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96C51-FC28-456F-ADC7-8D4FA464C709}" type="datetime1">
              <a:rPr lang="en-US" smtClean="0"/>
              <a:t>6/24/2014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5334000"/>
            <a:ext cx="1371600" cy="1371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-ec.org/emergency-contraception-in-europe/guidelin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ec-ec.or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hyperlink" Target="http://www.ec-ec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546" y="16541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Emergency contraception: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  </a:t>
            </a:r>
            <a:r>
              <a:rPr lang="en-US" b="1" dirty="0"/>
              <a:t>guideline for service</a:t>
            </a:r>
            <a:br>
              <a:rPr lang="en-US" b="1" dirty="0"/>
            </a:br>
            <a:r>
              <a:rPr lang="en-US" b="1" dirty="0"/>
              <a:t>provision in </a:t>
            </a:r>
            <a:r>
              <a:rPr lang="en-US" b="1" dirty="0" smtClean="0"/>
              <a:t>Europe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sz="2700" dirty="0" smtClean="0"/>
              <a:t>June 2014</a:t>
            </a:r>
            <a:endParaRPr lang="en-US" sz="2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368" y="4389120"/>
            <a:ext cx="4308032" cy="201168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239000" y="5029200"/>
            <a:ext cx="1828800" cy="1669181"/>
          </a:xfrm>
          <a:prstGeom prst="rect">
            <a:avLst/>
          </a:prstGeom>
          <a:solidFill>
            <a:schemeClr val="bg1"/>
          </a:solidFill>
          <a:ln>
            <a:solidFill>
              <a:srgbClr val="F9FB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82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457200" y="1974850"/>
            <a:ext cx="8229600" cy="2901950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110000"/>
              </a:lnSpc>
              <a:buFont typeface="Arial" charset="0"/>
              <a:buNone/>
            </a:pPr>
            <a:r>
              <a:rPr lang="en-US" altLang="en-US" dirty="0" smtClean="0"/>
              <a:t>To expand </a:t>
            </a:r>
            <a:r>
              <a:rPr lang="en-US" altLang="en-US" b="1" dirty="0" smtClean="0"/>
              <a:t>knowledge </a:t>
            </a:r>
            <a:r>
              <a:rPr lang="en-US" altLang="en-US" dirty="0" smtClean="0"/>
              <a:t>about and </a:t>
            </a:r>
            <a:r>
              <a:rPr lang="en-US" altLang="en-US" b="1" dirty="0" smtClean="0"/>
              <a:t>access </a:t>
            </a:r>
            <a:r>
              <a:rPr lang="en-US" altLang="en-US" dirty="0" smtClean="0"/>
              <a:t>to EC in European countries, and to </a:t>
            </a:r>
            <a:r>
              <a:rPr lang="en-US" altLang="en-US" b="1" dirty="0" smtClean="0"/>
              <a:t>promote the standardization </a:t>
            </a:r>
            <a:r>
              <a:rPr lang="en-US" altLang="en-US" dirty="0" smtClean="0"/>
              <a:t>of EC service delivery in the European context in order to ensure equitable access within the region. </a:t>
            </a:r>
            <a:endParaRPr lang="en-US" altLang="en-US" b="1" dirty="0" smtClean="0"/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endParaRPr lang="en-US" altLang="en-US" sz="3600" dirty="0" smtClean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8E8A75C-B943-4321-BE12-7835E85D68A5}" type="slidenum">
              <a:rPr lang="en-US" altLang="en-US" smtClean="0">
                <a:solidFill>
                  <a:srgbClr val="898989"/>
                </a:solidFill>
                <a:latin typeface="Century Gothic" pitchFamily="34" charset="0"/>
              </a:rPr>
              <a:pPr eaLnBrk="1" hangingPunct="1"/>
              <a:t>2</a:t>
            </a:fld>
            <a:endParaRPr lang="en-US" altLang="en-US" dirty="0" smtClean="0">
              <a:solidFill>
                <a:srgbClr val="898989"/>
              </a:solidFill>
              <a:latin typeface="Century Gothic" pitchFamily="34" charset="0"/>
            </a:endParaRPr>
          </a:p>
        </p:txBody>
      </p:sp>
      <p:sp>
        <p:nvSpPr>
          <p:cNvPr id="8196" name="Content Placeholder 2"/>
          <p:cNvSpPr txBox="1">
            <a:spLocks/>
          </p:cNvSpPr>
          <p:nvPr/>
        </p:nvSpPr>
        <p:spPr bwMode="auto">
          <a:xfrm>
            <a:off x="614363" y="858838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4000" b="1" dirty="0">
                <a:solidFill>
                  <a:srgbClr val="333399"/>
                </a:solidFill>
                <a:latin typeface="Century Gothic" pitchFamily="34" charset="0"/>
              </a:rPr>
              <a:t>ECEC mission</a:t>
            </a:r>
            <a:r>
              <a:rPr lang="en-US" altLang="en-US" sz="3200" b="1" dirty="0">
                <a:solidFill>
                  <a:srgbClr val="333399"/>
                </a:solidFill>
                <a:latin typeface="Century Gothic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034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33399"/>
                </a:solidFill>
                <a:latin typeface="Century Gothic" pitchFamily="34" charset="0"/>
                <a:ea typeface="+mn-ea"/>
                <a:cs typeface="+mn-cs"/>
              </a:rPr>
              <a:t>Why a new </a:t>
            </a:r>
            <a:r>
              <a:rPr lang="en-US" sz="4000" b="1" dirty="0" smtClean="0">
                <a:solidFill>
                  <a:srgbClr val="333399"/>
                </a:solidFill>
                <a:latin typeface="Century Gothic" pitchFamily="34" charset="0"/>
                <a:ea typeface="+mn-ea"/>
                <a:cs typeface="+mn-cs"/>
              </a:rPr>
              <a:t>guidelines </a:t>
            </a:r>
            <a:r>
              <a:rPr lang="en-US" sz="4000" b="1" dirty="0">
                <a:solidFill>
                  <a:srgbClr val="333399"/>
                </a:solidFill>
                <a:latin typeface="Century Gothic" pitchFamily="34" charset="0"/>
                <a:ea typeface="+mn-ea"/>
                <a:cs typeface="+mn-cs"/>
              </a:rPr>
              <a:t>template?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ECEC assessed EC guideline availability in European Union countries in 2012-2013. Main findings: </a:t>
            </a:r>
          </a:p>
          <a:p>
            <a:pPr marL="0" indent="0">
              <a:buNone/>
            </a:pPr>
            <a:endParaRPr lang="en-US" sz="2200" dirty="0" smtClean="0"/>
          </a:p>
          <a:p>
            <a:pPr lvl="1">
              <a:lnSpc>
                <a:spcPct val="150000"/>
              </a:lnSpc>
              <a:buFont typeface="Calibri" panose="020F0502020204030204" pitchFamily="34" charset="0"/>
              <a:buChar char="→"/>
            </a:pPr>
            <a:r>
              <a:rPr lang="en-US" sz="2400" dirty="0" smtClean="0"/>
              <a:t> 5 countries </a:t>
            </a:r>
            <a:r>
              <a:rPr lang="en-US" sz="2400" dirty="0"/>
              <a:t>do not have any </a:t>
            </a:r>
            <a:r>
              <a:rPr lang="en-US" sz="2400" dirty="0" smtClean="0"/>
              <a:t>guidelines.</a:t>
            </a:r>
          </a:p>
          <a:p>
            <a:pPr lvl="1">
              <a:lnSpc>
                <a:spcPct val="150000"/>
              </a:lnSpc>
              <a:buFont typeface="Calibri" panose="020F0502020204030204" pitchFamily="34" charset="0"/>
              <a:buChar char="→"/>
            </a:pPr>
            <a:r>
              <a:rPr lang="en-US" sz="2400" dirty="0" smtClean="0"/>
              <a:t> 11 countries </a:t>
            </a:r>
            <a:r>
              <a:rPr lang="en-US" sz="2400" dirty="0"/>
              <a:t>have guidelines that do not include </a:t>
            </a:r>
            <a:r>
              <a:rPr lang="en-US" sz="2400" dirty="0" smtClean="0"/>
              <a:t>UPA EC.</a:t>
            </a:r>
          </a:p>
          <a:p>
            <a:pPr lvl="1">
              <a:lnSpc>
                <a:spcPct val="150000"/>
              </a:lnSpc>
              <a:buFont typeface="Calibri" panose="020F0502020204030204" pitchFamily="34" charset="0"/>
              <a:buChar char="→"/>
            </a:pPr>
            <a:r>
              <a:rPr lang="en-US" sz="2400" dirty="0" smtClean="0"/>
              <a:t> 11 countries </a:t>
            </a:r>
            <a:r>
              <a:rPr lang="en-US" sz="2400" dirty="0"/>
              <a:t>have up-to-date </a:t>
            </a:r>
            <a:r>
              <a:rPr lang="en-US" sz="2400" dirty="0" smtClean="0"/>
              <a:t>guidelines, mostly issued </a:t>
            </a:r>
            <a:r>
              <a:rPr lang="en-US" sz="2400" dirty="0"/>
              <a:t>by </a:t>
            </a:r>
            <a:r>
              <a:rPr lang="en-US" sz="2400" dirty="0" smtClean="0"/>
              <a:t>OB/GYN societies.</a:t>
            </a:r>
          </a:p>
          <a:p>
            <a:pPr lvl="1">
              <a:lnSpc>
                <a:spcPct val="150000"/>
              </a:lnSpc>
              <a:buFont typeface="Calibri" panose="020F0502020204030204" pitchFamily="34" charset="0"/>
              <a:buChar char="→"/>
            </a:pPr>
            <a:r>
              <a:rPr lang="en-US" sz="2400" dirty="0" smtClean="0"/>
              <a:t> General </a:t>
            </a:r>
            <a:r>
              <a:rPr lang="en-US" sz="2400" dirty="0"/>
              <a:t>practitioners and pharmacists are rarely </a:t>
            </a:r>
            <a:r>
              <a:rPr lang="en-US" sz="2400" dirty="0" smtClean="0"/>
              <a:t>involved in the development of guidelines.</a:t>
            </a:r>
            <a:endParaRPr lang="en-US" sz="2400" dirty="0"/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07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1001"/>
            <a:ext cx="7715547" cy="91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Read more about updated guideline availability at: </a:t>
            </a:r>
          </a:p>
          <a:p>
            <a:pPr marL="0" indent="0">
              <a:buNone/>
            </a:pPr>
            <a:r>
              <a:rPr lang="en-US" sz="1600" dirty="0" smtClean="0">
                <a:hlinkClick r:id="rId3"/>
              </a:rPr>
              <a:t>www.ec-ec.org/emergency-contraception-in-europe/guidelines/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53" y="1295400"/>
            <a:ext cx="6572547" cy="42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02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333399"/>
                </a:solidFill>
                <a:latin typeface="Century Gothic" pitchFamily="34" charset="0"/>
                <a:ea typeface="+mn-ea"/>
                <a:cs typeface="+mn-cs"/>
              </a:rPr>
              <a:t>Evidence-based</a:t>
            </a:r>
            <a:endParaRPr lang="en-US" sz="4000" b="1" dirty="0">
              <a:solidFill>
                <a:srgbClr val="333399"/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pPr lvl="1">
              <a:lnSpc>
                <a:spcPct val="150000"/>
              </a:lnSpc>
              <a:buFont typeface="Calibri" panose="020F0502020204030204" pitchFamily="34" charset="0"/>
              <a:buChar char="→"/>
            </a:pPr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7" t="13772" r="33543" b="28171"/>
          <a:stretch/>
        </p:blipFill>
        <p:spPr bwMode="auto">
          <a:xfrm>
            <a:off x="609600" y="1524000"/>
            <a:ext cx="2560320" cy="3317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/>
          <a:srcRect l="32212" t="13889" r="34134" b="23717"/>
          <a:stretch/>
        </p:blipFill>
        <p:spPr bwMode="auto">
          <a:xfrm>
            <a:off x="3714750" y="2057400"/>
            <a:ext cx="2000250" cy="2781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Front cover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8400" y="1981200"/>
            <a:ext cx="2043856" cy="288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957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33399"/>
                </a:solidFill>
                <a:latin typeface="Century Gothic" pitchFamily="34" charset="0"/>
              </a:rPr>
              <a:t>Participatory </a:t>
            </a:r>
            <a:r>
              <a:rPr lang="en-US" b="1" dirty="0" smtClean="0">
                <a:solidFill>
                  <a:srgbClr val="333399"/>
                </a:solidFill>
                <a:latin typeface="Century Gothic" pitchFamily="34" charset="0"/>
              </a:rPr>
              <a:t>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First draft reviewed by: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en-US" sz="2400" dirty="0" smtClean="0"/>
              <a:t> ECEC Board 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en-US" sz="2400" dirty="0" smtClean="0"/>
              <a:t> ECEC Advisory Committee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en-US" sz="2400" dirty="0" smtClean="0"/>
              <a:t> Clinical </a:t>
            </a:r>
            <a:r>
              <a:rPr lang="en-US" sz="2400" dirty="0"/>
              <a:t>Effectiveness </a:t>
            </a:r>
            <a:r>
              <a:rPr lang="en-US" sz="2400" dirty="0" smtClean="0"/>
              <a:t>Unit, </a:t>
            </a:r>
            <a:r>
              <a:rPr lang="en-US" sz="2400" dirty="0"/>
              <a:t>Faculty of Sexual and </a:t>
            </a:r>
            <a:r>
              <a:rPr lang="en-US" sz="2400" dirty="0" smtClean="0"/>
              <a:t>Reproductive </a:t>
            </a:r>
            <a:r>
              <a:rPr lang="en-US" sz="2400" dirty="0"/>
              <a:t>Healthcare </a:t>
            </a:r>
            <a:r>
              <a:rPr lang="en-US" sz="2400" dirty="0" smtClean="0"/>
              <a:t>(</a:t>
            </a:r>
            <a:r>
              <a:rPr lang="en-US" sz="2400" dirty="0"/>
              <a:t>UK) </a:t>
            </a:r>
            <a:endParaRPr lang="en-US" sz="2400" dirty="0" smtClean="0"/>
          </a:p>
          <a:p>
            <a:pPr lvl="1">
              <a:buFont typeface="Calibri" panose="020F0502020204030204" pitchFamily="34" charset="0"/>
              <a:buChar char="→"/>
            </a:pPr>
            <a:r>
              <a:rPr lang="en-US" sz="2400" dirty="0" smtClean="0"/>
              <a:t> International Consortium for Emergency Contraception (ICEC)</a:t>
            </a:r>
            <a:endParaRPr lang="en-US" sz="2400" dirty="0"/>
          </a:p>
          <a:p>
            <a:pPr marL="57150" indent="0">
              <a:buNone/>
            </a:pPr>
            <a:r>
              <a:rPr lang="en-US" sz="2400" dirty="0" smtClean="0"/>
              <a:t>Final draft </a:t>
            </a:r>
            <a:r>
              <a:rPr lang="en-US" sz="2400" dirty="0"/>
              <a:t>reviewed </a:t>
            </a:r>
            <a:r>
              <a:rPr lang="en-US" sz="2400" dirty="0" smtClean="0"/>
              <a:t>and approved by the European Society of Contraception and Reproductive Health Internal Scientific Committee in January 2014.</a:t>
            </a:r>
          </a:p>
          <a:p>
            <a:pPr lvl="1">
              <a:lnSpc>
                <a:spcPct val="150000"/>
              </a:lnSpc>
              <a:buFont typeface="Calibri" panose="020F0502020204030204" pitchFamily="34" charset="0"/>
              <a:buChar char="→"/>
            </a:pPr>
            <a:endParaRPr lang="en-US" sz="2000" dirty="0" smtClean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084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333399"/>
                </a:solidFill>
                <a:latin typeface="Century Gothic" pitchFamily="34" charset="0"/>
              </a:rPr>
              <a:t>The guideline</a:t>
            </a:r>
            <a:endParaRPr lang="en-US" b="1" dirty="0">
              <a:solidFill>
                <a:srgbClr val="333399"/>
              </a:solidFill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022684"/>
            <a:ext cx="4876800" cy="408271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GB" sz="2600" dirty="0" smtClean="0"/>
          </a:p>
          <a:p>
            <a:pPr marL="0" indent="0">
              <a:buNone/>
            </a:pPr>
            <a:r>
              <a:rPr lang="en-GB" sz="2600" dirty="0" smtClean="0"/>
              <a:t>Methods included:</a:t>
            </a:r>
          </a:p>
          <a:p>
            <a:r>
              <a:rPr lang="en-GB" sz="2600" dirty="0" smtClean="0"/>
              <a:t>LNG </a:t>
            </a:r>
          </a:p>
          <a:p>
            <a:r>
              <a:rPr lang="en-GB" sz="2600" dirty="0" smtClean="0"/>
              <a:t>UPA </a:t>
            </a:r>
          </a:p>
          <a:p>
            <a:r>
              <a:rPr lang="en-GB" sz="2600" dirty="0" smtClean="0"/>
              <a:t>Cu-IUD</a:t>
            </a:r>
          </a:p>
          <a:p>
            <a:pPr marL="0" indent="0">
              <a:buNone/>
            </a:pPr>
            <a:endParaRPr lang="en-GB" sz="2600" dirty="0" smtClean="0"/>
          </a:p>
          <a:p>
            <a:pPr marL="0" indent="0">
              <a:buNone/>
            </a:pPr>
            <a:r>
              <a:rPr lang="en-GB" sz="2600" dirty="0" smtClean="0"/>
              <a:t>Published in English for now, but template available for translation and adaptation for use at the country level.  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r>
              <a:rPr lang="en-GB" sz="2600" dirty="0" smtClean="0"/>
              <a:t>ECEC will regularly update the document. </a:t>
            </a: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2819400" cy="411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09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333399"/>
                </a:solidFill>
                <a:latin typeface="Century Gothic" pitchFamily="34" charset="0"/>
              </a:rPr>
              <a:t>The guideline: Outline</a:t>
            </a:r>
            <a:endParaRPr lang="en-US" b="1" dirty="0">
              <a:solidFill>
                <a:srgbClr val="333399"/>
              </a:solidFill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974558"/>
            <a:ext cx="5562600" cy="5350042"/>
          </a:xfrm>
        </p:spPr>
        <p:txBody>
          <a:bodyPr>
            <a:normAutofit/>
          </a:bodyPr>
          <a:lstStyle/>
          <a:p>
            <a:r>
              <a:rPr lang="en-GB" sz="2400" i="1" dirty="0" smtClean="0"/>
              <a:t>Emergency </a:t>
            </a:r>
            <a:r>
              <a:rPr lang="en-GB" sz="2400" i="1" dirty="0"/>
              <a:t>contraceptives in Europe</a:t>
            </a:r>
            <a:endParaRPr lang="en-US" sz="2400" i="1" dirty="0"/>
          </a:p>
          <a:p>
            <a:r>
              <a:rPr lang="en-GB" sz="2400" i="1" dirty="0"/>
              <a:t>How to deal with a request for </a:t>
            </a:r>
            <a:r>
              <a:rPr lang="en-GB" sz="2400" i="1" dirty="0" smtClean="0"/>
              <a:t>EC</a:t>
            </a:r>
          </a:p>
          <a:p>
            <a:pPr lvl="1"/>
            <a:r>
              <a:rPr lang="en-GB" sz="2000" i="1" dirty="0" smtClean="0"/>
              <a:t>Could she already be pregnant?</a:t>
            </a:r>
          </a:p>
          <a:p>
            <a:pPr lvl="1"/>
            <a:r>
              <a:rPr lang="en-GB" sz="2000" i="1" dirty="0" smtClean="0"/>
              <a:t>Is there a risk for pregnancy?</a:t>
            </a:r>
          </a:p>
          <a:p>
            <a:pPr lvl="1"/>
            <a:r>
              <a:rPr lang="en-GB" sz="2000" i="1" dirty="0" smtClean="0"/>
              <a:t>Are any cautions necessary?</a:t>
            </a:r>
            <a:endParaRPr lang="en-US" sz="2000" i="1" dirty="0"/>
          </a:p>
          <a:p>
            <a:r>
              <a:rPr lang="en-GB" sz="2400" i="1" dirty="0"/>
              <a:t>What methods should be offered?</a:t>
            </a:r>
            <a:endParaRPr lang="en-US" sz="2400" i="1" dirty="0"/>
          </a:p>
          <a:p>
            <a:r>
              <a:rPr lang="en-GB" sz="2400" i="1" dirty="0"/>
              <a:t>What issues should an EC guide address? </a:t>
            </a:r>
            <a:endParaRPr lang="en-GB" sz="2400" i="1" dirty="0" smtClean="0"/>
          </a:p>
          <a:p>
            <a:pPr lvl="1"/>
            <a:r>
              <a:rPr lang="en-GB" sz="2000" i="1" dirty="0" smtClean="0"/>
              <a:t>Side effects, vomiting, follow up</a:t>
            </a:r>
            <a:endParaRPr lang="en-US" sz="2000" i="1" dirty="0"/>
          </a:p>
          <a:p>
            <a:r>
              <a:rPr lang="en-GB" sz="2400" i="1" dirty="0" smtClean="0"/>
              <a:t>References</a:t>
            </a:r>
            <a:r>
              <a:rPr lang="en-GB" sz="2000" dirty="0" smtClean="0"/>
              <a:t> 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" y="1219200"/>
            <a:ext cx="2362200" cy="3352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294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333399"/>
                </a:solidFill>
                <a:latin typeface="Century Gothic" pitchFamily="34" charset="0"/>
              </a:rPr>
              <a:t>The guideline: Issues covered</a:t>
            </a:r>
            <a:endParaRPr lang="en-US" sz="3200" b="1" dirty="0">
              <a:solidFill>
                <a:srgbClr val="333399"/>
              </a:solidFill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203158"/>
            <a:ext cx="5943600" cy="5502442"/>
          </a:xfrm>
        </p:spPr>
        <p:txBody>
          <a:bodyPr>
            <a:normAutofit/>
          </a:bodyPr>
          <a:lstStyle/>
          <a:p>
            <a:r>
              <a:rPr lang="en-GB" sz="2400" dirty="0" smtClean="0"/>
              <a:t>Ongoing contraception</a:t>
            </a:r>
          </a:p>
          <a:p>
            <a:r>
              <a:rPr lang="en-GB" sz="2400" dirty="0" smtClean="0"/>
              <a:t>STI risk assessment</a:t>
            </a:r>
          </a:p>
          <a:p>
            <a:r>
              <a:rPr lang="en-GB" sz="2400" dirty="0" smtClean="0"/>
              <a:t>Can pregnancy risk be quantified?</a:t>
            </a:r>
          </a:p>
          <a:p>
            <a:r>
              <a:rPr lang="en-GB" sz="2400" dirty="0" smtClean="0"/>
              <a:t>What if he did not ejaculate?</a:t>
            </a:r>
          </a:p>
          <a:p>
            <a:r>
              <a:rPr lang="en-GB" sz="2400" dirty="0" smtClean="0"/>
              <a:t>Can EC hurt an implanted pregnancy?</a:t>
            </a:r>
          </a:p>
          <a:p>
            <a:r>
              <a:rPr lang="en-GB" sz="2400" dirty="0" smtClean="0"/>
              <a:t>Are there any age limits?</a:t>
            </a:r>
          </a:p>
          <a:p>
            <a:r>
              <a:rPr lang="en-GB" sz="2400" dirty="0" smtClean="0"/>
              <a:t>What about after rape?</a:t>
            </a:r>
          </a:p>
          <a:p>
            <a:r>
              <a:rPr lang="en-GB" sz="2400" dirty="0" smtClean="0"/>
              <a:t>Is timing of use important?</a:t>
            </a:r>
          </a:p>
          <a:p>
            <a:r>
              <a:rPr lang="en-GB" sz="2400" dirty="0" smtClean="0"/>
              <a:t>How many times can </a:t>
            </a:r>
            <a:r>
              <a:rPr lang="en-US" sz="2400" dirty="0" smtClean="0"/>
              <a:t>EC pills </a:t>
            </a:r>
            <a:r>
              <a:rPr lang="en-GB" sz="2400" dirty="0" smtClean="0"/>
              <a:t>be used?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1409700" cy="205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94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333399"/>
                </a:solidFill>
                <a:latin typeface="Century Gothic" pitchFamily="34" charset="0"/>
              </a:rPr>
              <a:t> </a:t>
            </a:r>
            <a:endParaRPr lang="en-US" sz="3200" b="1" dirty="0">
              <a:solidFill>
                <a:srgbClr val="333399"/>
              </a:solidFill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235242"/>
            <a:ext cx="4876800" cy="4082716"/>
          </a:xfrm>
        </p:spPr>
        <p:txBody>
          <a:bodyPr>
            <a:noAutofit/>
          </a:bodyPr>
          <a:lstStyle/>
          <a:p>
            <a:r>
              <a:rPr lang="en-GB" sz="2400" dirty="0"/>
              <a:t>Can breast feeders use EC pills?</a:t>
            </a:r>
          </a:p>
          <a:p>
            <a:r>
              <a:rPr lang="en-GB" sz="2400" dirty="0"/>
              <a:t>Can EC increase risk of infertility, </a:t>
            </a:r>
            <a:r>
              <a:rPr lang="en-GB" sz="2400" dirty="0" smtClean="0"/>
              <a:t>ectopic pregnancy, </a:t>
            </a:r>
            <a:r>
              <a:rPr lang="en-GB" sz="2400" dirty="0"/>
              <a:t>stroke, </a:t>
            </a:r>
            <a:r>
              <a:rPr lang="en-GB" sz="2400" dirty="0" smtClean="0"/>
              <a:t>STIs?</a:t>
            </a:r>
            <a:endParaRPr lang="en-US" sz="2400" dirty="0"/>
          </a:p>
          <a:p>
            <a:r>
              <a:rPr lang="en-US" sz="2400" dirty="0"/>
              <a:t>Are any tests necessary?</a:t>
            </a:r>
          </a:p>
          <a:p>
            <a:r>
              <a:rPr lang="en-GB" sz="2400" dirty="0" smtClean="0"/>
              <a:t>Where should it be available?</a:t>
            </a:r>
          </a:p>
          <a:p>
            <a:r>
              <a:rPr lang="en-GB" sz="2400" dirty="0" smtClean="0"/>
              <a:t>Who can issue it?</a:t>
            </a:r>
          </a:p>
          <a:p>
            <a:r>
              <a:rPr lang="en-GB" sz="2400" dirty="0" smtClean="0"/>
              <a:t>Can professionals refuse to provide EC for personal reasons?</a:t>
            </a:r>
          </a:p>
          <a:p>
            <a:r>
              <a:rPr lang="en-GB" sz="2400" dirty="0" smtClean="0"/>
              <a:t>Can it be issued in advance?</a:t>
            </a:r>
          </a:p>
          <a:p>
            <a:r>
              <a:rPr lang="en-GB" sz="2400" dirty="0" smtClean="0"/>
              <a:t>Can it be issued to a third party?</a:t>
            </a:r>
          </a:p>
          <a:p>
            <a:r>
              <a:rPr lang="en-GB" sz="2400" dirty="0" smtClean="0"/>
              <a:t>What if there is no licensed version?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14097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334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333399"/>
                </a:solidFill>
                <a:latin typeface="Century Gothic" pitchFamily="34" charset="0"/>
              </a:rPr>
              <a:t>The guideline: Issues covered</a:t>
            </a:r>
            <a:endParaRPr lang="en-US" sz="3200" b="1" dirty="0">
              <a:solidFill>
                <a:srgbClr val="333399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333399"/>
                </a:solidFill>
                <a:latin typeface="Century Gothic" pitchFamily="34" charset="0"/>
              </a:rPr>
              <a:t>A template for national adaptation and use </a:t>
            </a:r>
            <a:endParaRPr lang="en-US" b="1" dirty="0">
              <a:solidFill>
                <a:srgbClr val="333399"/>
              </a:solidFill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657600" cy="3886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sz="2600" dirty="0" smtClean="0"/>
          </a:p>
          <a:p>
            <a:pPr lvl="0"/>
            <a:r>
              <a:rPr lang="en-US" sz="2800" dirty="0" smtClean="0"/>
              <a:t>Conceived as a </a:t>
            </a:r>
            <a:r>
              <a:rPr lang="en-US" sz="2800" b="1" dirty="0" smtClean="0"/>
              <a:t>template, to </a:t>
            </a:r>
            <a:r>
              <a:rPr lang="en-US" sz="2800" b="1" dirty="0"/>
              <a:t>be adapted </a:t>
            </a:r>
            <a:r>
              <a:rPr lang="en-US" sz="2800" dirty="0" smtClean="0"/>
              <a:t>according </a:t>
            </a:r>
            <a:r>
              <a:rPr lang="en-US" sz="2800" dirty="0"/>
              <a:t>to national </a:t>
            </a:r>
            <a:r>
              <a:rPr lang="en-US" sz="2800" dirty="0" smtClean="0"/>
              <a:t>legislation and product availability.</a:t>
            </a:r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In 2014, Italy, Portugal, Romania, and Spain expressed interest in adapting this tool. </a:t>
            </a:r>
            <a:endParaRPr lang="en-US" sz="28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36345"/>
            <a:ext cx="4089614" cy="53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50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33399"/>
                </a:solidFill>
                <a:latin typeface="Century Gothic" pitchFamily="34" charset="0"/>
              </a:rPr>
              <a:t>Added </a:t>
            </a:r>
            <a:r>
              <a:rPr lang="en-US" sz="4000" b="1" dirty="0" smtClean="0">
                <a:solidFill>
                  <a:srgbClr val="333399"/>
                </a:solidFill>
                <a:latin typeface="Century Gothic" pitchFamily="34" charset="0"/>
              </a:rPr>
              <a:t>value</a:t>
            </a:r>
            <a:endParaRPr lang="en-US" sz="4000" b="1" dirty="0">
              <a:solidFill>
                <a:srgbClr val="333399"/>
              </a:solidFill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6858000" cy="41148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dirty="0"/>
              <a:t>National </a:t>
            </a:r>
            <a:r>
              <a:rPr lang="en-US" sz="2400" dirty="0" smtClean="0"/>
              <a:t>adaptation and </a:t>
            </a:r>
            <a:r>
              <a:rPr lang="en-US" sz="2400" dirty="0"/>
              <a:t>review </a:t>
            </a:r>
            <a:r>
              <a:rPr lang="en-US" sz="2400" dirty="0" smtClean="0"/>
              <a:t>processes:  </a:t>
            </a:r>
            <a:r>
              <a:rPr lang="en-US" sz="2400" b="1" dirty="0" smtClean="0"/>
              <a:t>key </a:t>
            </a:r>
            <a:r>
              <a:rPr lang="en-US" sz="2400" b="1" dirty="0"/>
              <a:t>opportunity to strengthen </a:t>
            </a:r>
            <a:r>
              <a:rPr lang="en-US" sz="2400" b="1" dirty="0" smtClean="0"/>
              <a:t>knowledge </a:t>
            </a:r>
            <a:r>
              <a:rPr lang="en-US" sz="2400" b="1" dirty="0"/>
              <a:t>of other </a:t>
            </a:r>
            <a:r>
              <a:rPr lang="en-US" sz="2400" b="1" dirty="0" smtClean="0"/>
              <a:t>gatekeepers.</a:t>
            </a:r>
          </a:p>
          <a:p>
            <a:pPr marL="0" lvl="0" indent="0">
              <a:buNone/>
            </a:pPr>
            <a:endParaRPr lang="en-US" sz="2400" b="1" dirty="0" smtClean="0"/>
          </a:p>
          <a:p>
            <a:pPr marL="0" lvl="0" indent="0">
              <a:buNone/>
            </a:pPr>
            <a:r>
              <a:rPr lang="en-US" sz="2400" dirty="0" smtClean="0"/>
              <a:t>ECEC recommends the adoption of </a:t>
            </a:r>
            <a:r>
              <a:rPr lang="en-US" sz="2400" b="1" dirty="0" smtClean="0"/>
              <a:t>participatory </a:t>
            </a:r>
            <a:r>
              <a:rPr lang="en-US" sz="2400" b="1" dirty="0"/>
              <a:t>reviews </a:t>
            </a:r>
            <a:r>
              <a:rPr lang="en-US" sz="2400" dirty="0" smtClean="0"/>
              <a:t>in cooperation with national stakeholders: contraception societies, pharmacist associations, </a:t>
            </a:r>
            <a:r>
              <a:rPr lang="en-US" sz="2400" dirty="0"/>
              <a:t>primary care representatives, </a:t>
            </a:r>
            <a:r>
              <a:rPr lang="en-US" sz="2400" dirty="0" smtClean="0"/>
              <a:t>OB/GYN societies, and </a:t>
            </a:r>
            <a:r>
              <a:rPr lang="en-US" sz="2400" dirty="0"/>
              <a:t>other key </a:t>
            </a:r>
            <a:r>
              <a:rPr lang="en-US" sz="2400" dirty="0" smtClean="0"/>
              <a:t>organizations. 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99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333399"/>
                </a:solidFill>
                <a:latin typeface="Century Gothic" pitchFamily="34" charset="0"/>
              </a:rPr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ECEC thanks the ESC for their financial and technical support and all the experts and ECEC colleagues who generously contributed to this effort. 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03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546" y="381000"/>
            <a:ext cx="7772400" cy="1470025"/>
          </a:xfrm>
        </p:spPr>
        <p:txBody>
          <a:bodyPr/>
          <a:lstStyle/>
          <a:p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327" y="954607"/>
            <a:ext cx="6400800" cy="3653386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If you are interested in using this tool in your country, </a:t>
            </a:r>
            <a:r>
              <a:rPr lang="en-US" sz="2600" dirty="0" smtClean="0">
                <a:solidFill>
                  <a:schemeClr val="tx1"/>
                </a:solidFill>
              </a:rPr>
              <a:t>contact </a:t>
            </a:r>
            <a:r>
              <a:rPr lang="en-US" sz="2600" dirty="0">
                <a:solidFill>
                  <a:schemeClr val="tx1"/>
                </a:solidFill>
              </a:rPr>
              <a:t>ECEC </a:t>
            </a:r>
            <a:r>
              <a:rPr lang="en-US" sz="2600" dirty="0" smtClean="0">
                <a:solidFill>
                  <a:schemeClr val="tx1"/>
                </a:solidFill>
              </a:rPr>
              <a:t>at: </a:t>
            </a:r>
          </a:p>
          <a:p>
            <a:r>
              <a:rPr lang="en-US" sz="2600" dirty="0" smtClean="0">
                <a:hlinkClick r:id="rId3"/>
              </a:rPr>
              <a:t>info@ec-ec.org</a:t>
            </a:r>
            <a:r>
              <a:rPr lang="en-US" sz="2600" dirty="0" smtClean="0"/>
              <a:t>  </a:t>
            </a:r>
            <a:endParaRPr lang="en-US" sz="2600" dirty="0"/>
          </a:p>
          <a:p>
            <a:endParaRPr lang="en-US" sz="2600" b="1" dirty="0" smtClean="0">
              <a:solidFill>
                <a:schemeClr val="tx1"/>
              </a:solidFill>
              <a:hlinkClick r:id="rId4"/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Download the guidelines at </a:t>
            </a:r>
            <a:r>
              <a:rPr lang="en-US" sz="2600" dirty="0" smtClean="0">
                <a:solidFill>
                  <a:schemeClr val="tx1"/>
                </a:solidFill>
                <a:hlinkClick r:id="rId4"/>
              </a:rPr>
              <a:t>www.ec-ec.org</a:t>
            </a:r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Thank you!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5181600"/>
            <a:ext cx="2937295" cy="13716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239000" y="5188819"/>
            <a:ext cx="1828800" cy="1669181"/>
          </a:xfrm>
          <a:prstGeom prst="rect">
            <a:avLst/>
          </a:prstGeom>
          <a:solidFill>
            <a:srgbClr val="ECF1F8"/>
          </a:solidFill>
          <a:ln>
            <a:solidFill>
              <a:srgbClr val="F9FB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6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1130</Words>
  <Application>Microsoft Office PowerPoint</Application>
  <PresentationFormat>On-screen Show (4:3)</PresentationFormat>
  <Paragraphs>142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Emergency contraception:  a  guideline for service provision in Europe  June 2014</vt:lpstr>
      <vt:lpstr>PowerPoint Presentation</vt:lpstr>
      <vt:lpstr>Why a new guidelines template?</vt:lpstr>
      <vt:lpstr>PowerPoint Presentation</vt:lpstr>
      <vt:lpstr>Evidence-based</vt:lpstr>
      <vt:lpstr>Participatory review</vt:lpstr>
      <vt:lpstr>The guideline</vt:lpstr>
      <vt:lpstr>The guideline: Outline</vt:lpstr>
      <vt:lpstr>The guideline: Issues covered</vt:lpstr>
      <vt:lpstr> </vt:lpstr>
      <vt:lpstr>A template for national adaptation and use </vt:lpstr>
      <vt:lpstr>Added value</vt:lpstr>
      <vt:lpstr>Thank you!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Anne Web</dc:creator>
  <cp:lastModifiedBy>Jamie Bass</cp:lastModifiedBy>
  <cp:revision>65</cp:revision>
  <dcterms:created xsi:type="dcterms:W3CDTF">2006-08-16T00:00:00Z</dcterms:created>
  <dcterms:modified xsi:type="dcterms:W3CDTF">2014-06-24T16:14:34Z</dcterms:modified>
</cp:coreProperties>
</file>